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1" r:id="rId4"/>
    <p:sldId id="264" r:id="rId5"/>
    <p:sldId id="260" r:id="rId6"/>
    <p:sldId id="268" r:id="rId7"/>
    <p:sldId id="296" r:id="rId8"/>
    <p:sldId id="297" r:id="rId9"/>
    <p:sldId id="300" r:id="rId10"/>
    <p:sldId id="301" r:id="rId11"/>
    <p:sldId id="298" r:id="rId12"/>
    <p:sldId id="302" r:id="rId13"/>
    <p:sldId id="303" r:id="rId14"/>
    <p:sldId id="304" r:id="rId15"/>
    <p:sldId id="305" r:id="rId16"/>
    <p:sldId id="270" r:id="rId17"/>
    <p:sldId id="271" r:id="rId18"/>
    <p:sldId id="272" r:id="rId19"/>
    <p:sldId id="273" r:id="rId20"/>
    <p:sldId id="274" r:id="rId21"/>
    <p:sldId id="275" r:id="rId22"/>
    <p:sldId id="277" r:id="rId23"/>
    <p:sldId id="266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63" r:id="rId37"/>
    <p:sldId id="267" r:id="rId38"/>
    <p:sldId id="291" r:id="rId39"/>
    <p:sldId id="292" r:id="rId40"/>
    <p:sldId id="293" r:id="rId41"/>
    <p:sldId id="294" r:id="rId42"/>
    <p:sldId id="295" r:id="rId43"/>
    <p:sldId id="306" r:id="rId44"/>
    <p:sldId id="269" r:id="rId45"/>
    <p:sldId id="259" r:id="rId46"/>
  </p:sldIdLst>
  <p:sldSz cx="12192000" cy="6858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redit Card" panose="020B0604020202020204" charset="0"/>
      <p:regular r:id="rId53"/>
    </p:embeddedFont>
    <p:embeddedFont>
      <p:font typeface="Segoe UI" panose="020B0502040204020203" pitchFamily="34" charset="0"/>
      <p:regular r:id="rId54"/>
      <p:bold r:id="rId55"/>
      <p:italic r:id="rId56"/>
      <p:boldItalic r:id="rId5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6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6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AC913-B638-06A4-A736-3A8A8943A2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C92418-009E-1599-0A3C-B916395BE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1A4C8A-7A5B-23E2-B362-1B0F0B2061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3BC3F8-6345-623A-67BF-373B26781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A2E362-989B-F556-796F-6AA840DD6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485072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248F3-25AB-D723-6021-A6D1FAB95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54720B-22BE-2202-ECC1-07403B0A88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056D6B-4014-356A-75DE-991B4DEDE5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D7ECAF-D608-C927-78E3-17FE02C2C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4C17BD-1B0C-A37E-302E-2BE7E7F218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8271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DD524C-72C1-0D5A-1FC4-DA63F2F2B4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2E8D9F-AABE-0495-5C7F-28C8E2B36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DBE222-609D-E576-7A55-1DA5A0604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32EBF1-D1CD-AAF1-54B0-1B55723AC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5193D5-FDD2-D0D2-08B0-0C7D3A4D6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8536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B06F-1FC9-C80D-B0A9-1EC78907F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36644-C20B-0CAA-363D-E08462161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5813D-245C-400C-30D6-DF70BB4C35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A70BB-A140-FF88-5904-7798A12DB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BB24CB-4E72-BF74-F842-ABC56F719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423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88108-2F6E-DF8D-EFC4-1B3C52E2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EAB4B3-749E-6CCA-B664-B8C5BF8989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345DF2-CE69-8CB1-5474-3BE04359D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DD4237-5E12-080E-8B27-18B5934724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7436DC-4849-2E43-4CE1-D501E46A6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37285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E236F-F15A-3A14-120A-C11BB914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2544-F102-CFC8-77AC-147F778C06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BFD818-5E79-15D4-C72F-70BD2EC570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017F4-B771-7BB5-9C86-C5C0EE5803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499CBA-E8E1-404C-CDC1-78AC3BDEC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9B2DA6-A5DE-CA3E-DFEF-35864A50D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13960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27781-70CD-7F16-D943-B89A119BE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530492-DC35-7E08-FA47-5F45208741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AC6ACC-669B-56E5-174C-225203A43F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AC4CBE-C362-9431-F8EE-B7E6ADA6818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29D086-38D5-65C2-64F8-682DEE7FA5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33EF6-2E32-5FC8-DEBA-6311A7885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A2D5C7-8148-022D-D321-6F1F73DAD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1CDB39-7AFC-8858-343F-79030F565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01637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F1F97-88D4-2A76-6D0C-33BED1F9F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D45A7C3-1131-8528-070B-2E596567F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D2524E-5BDF-94C0-C670-DA69D3FF9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85759-E779-6CBE-FB5C-B39493924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7683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194783-014A-3D88-FD3B-D24E1626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01F97-A4BB-211B-999E-5DE158643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01E8D-15D4-D54B-80F7-4ED8DA1F4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58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DD2F8-DCF4-EDFD-CB52-E22D9CF04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7773E-ADF8-CC10-0151-752BE93BF1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4F3D77-9CB9-11B1-013D-E2A3CD29FB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8CF36D-60EB-1E27-E009-B7B8DE06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5531C-E9B6-90BA-55FC-E612F77592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BC185F-C35C-5A44-1BCD-F3BF1C9E5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5451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FAB0A3-DA6D-D907-19CC-CD64A6423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DD8F069-5567-19AA-4130-233436D4E3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6C521-93F1-39AA-41D3-862A6B9FB5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EBAA4D-DDE8-744A-7262-142793052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C6EFA-1C8A-C79D-56CB-1AE89C0F3B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07D147-1B7C-51AD-48C1-9DADDFB52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067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C5C9E63-7FE5-518B-9FF3-6A0BCEC19D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2F56C-5215-7AA3-5AED-866DE6555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B37508-6C52-4247-2290-64357A6C4E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84344-58A2-4038-8438-C67D0FA56B58}" type="datetimeFigureOut">
              <a:rPr lang="en-IN" smtClean="0"/>
              <a:t>13-12-2023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5BB716-1B22-0CD7-D075-05AC2807C4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7EA001-0FC8-10BC-A49E-C6848E7834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29C39F-89F4-4D48-A982-00449C09993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6825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.png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6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F5F3BE-72AB-72D7-07B1-99E3C3CFC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48"/>
            <a:ext cx="12192000" cy="6867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C81C1A-3E8B-E34B-4449-CF194C2D8F80}"/>
              </a:ext>
            </a:extLst>
          </p:cNvPr>
          <p:cNvSpPr txBox="1"/>
          <p:nvPr/>
        </p:nvSpPr>
        <p:spPr>
          <a:xfrm>
            <a:off x="643789" y="3279558"/>
            <a:ext cx="1052403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CREDIT  CARD  FRAUD  DETECTION</a:t>
            </a:r>
            <a:endParaRPr lang="en-IN" sz="48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  <a:p>
            <a:r>
              <a:rPr lang="en-IN" sz="48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                     ps/pq</a:t>
            </a:r>
          </a:p>
          <a:p>
            <a:r>
              <a:rPr lang="en-IN" sz="48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GROUP u</a:t>
            </a:r>
            <a:endParaRPr lang="en-US" sz="48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7CEC8-E655-4BFE-41CB-D8996EE14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078763"/>
            <a:ext cx="1547324" cy="154732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4E1580B-BE42-0401-35C6-C80261ED60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789" y="1577613"/>
            <a:ext cx="1695673" cy="16956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53BA531-BD51-B060-97F1-31B75DC846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565" y="326729"/>
            <a:ext cx="1159959" cy="111113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86A5EB-93EA-873E-EB10-016957B91F6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1" y="358420"/>
            <a:ext cx="3184748" cy="6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318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CLOUD STORAGE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1285AAF-F709-0A8B-C9BE-C648441CE02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3426" y="1814376"/>
            <a:ext cx="9725145" cy="32292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77774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BIGQUERY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BigQuery is a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serverless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and cost-effective enterprise data warehouse that works across clouds and scales with your data.</a:t>
            </a:r>
            <a:endParaRPr lang="en-US" sz="2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SQL-like language for querying and analysing the data.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Handle large-scale datasets with ease.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Good for data warehousing – store customer transactions data</a:t>
            </a:r>
          </a:p>
        </p:txBody>
      </p:sp>
    </p:spTree>
    <p:extLst>
      <p:ext uri="{BB962C8B-B14F-4D97-AF65-F5344CB8AC3E}">
        <p14:creationId xmlns:p14="http://schemas.microsoft.com/office/powerpoint/2010/main" val="108693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BIGQUERY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F1E6A6A-AA42-D588-A9E6-7149A91A372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600" y="1485322"/>
            <a:ext cx="8784799" cy="40473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6849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BIGQUERY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A59ACD2-B3E5-C5B7-258D-EEBC9AE78A7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028" y="1469572"/>
            <a:ext cx="9529941" cy="43515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08882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BIGQUERY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3C4BD3D-7420-3862-7D0A-38328B8B08D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405" y="1514484"/>
            <a:ext cx="10309187" cy="41346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67720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BIGQUERY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0C8F15-21D5-D408-A235-294FAC2AE4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86" y="1325129"/>
            <a:ext cx="6988628" cy="47053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06314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VERTEX AI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 machine learning platform to train and deploy ML models and AI apps.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Vertex AI Workbench, Datasets, Auto ML, Model Registry and Endpoint.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Vertex AI Workbench provides managed JupyterLab notebook.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Pytorch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for custom model – simple GRU based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tx1"/>
              </a:buClr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tx1"/>
              </a:buClr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8421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WORKBENCH AND CUSTOM MODEL TRAINING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9A8138-7E64-2CA3-98D3-E849C43785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5" y="1465989"/>
            <a:ext cx="9596883" cy="406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828980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WORKBENCH AND CUSTOM MODEL TRAINING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9365939-16E1-C591-1FBF-6D116BE1F64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4392" y="1431899"/>
            <a:ext cx="9819325" cy="421727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44167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WORKBENCH AND CUSTOM MODEL TRAINING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9AC9549-1F14-1493-C91A-A4CA432CEFF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641" y="1431899"/>
            <a:ext cx="9819325" cy="4481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73888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11887BC-7B01-3C07-21A4-EB2721D29249}"/>
              </a:ext>
            </a:extLst>
          </p:cNvPr>
          <p:cNvSpPr txBox="1"/>
          <p:nvPr/>
        </p:nvSpPr>
        <p:spPr>
          <a:xfrm>
            <a:off x="589183" y="1630032"/>
            <a:ext cx="6118213" cy="44405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b="1" kern="1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Members:</a:t>
            </a:r>
            <a:endParaRPr lang="en-IN" sz="2400" b="1" kern="1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Fayez Ahmad (0431346)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Khushi Dipakkumar Bhabhor (0444179)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Leyon Ibn Kamal (0441985)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Logesh Guhan Narayanamoorthy (0439721)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effectLst/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Roya Bakhshi (0428349)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2400" kern="1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IN" sz="2400" kern="100" dirty="0">
                <a:latin typeface="Segoe UI" panose="020B0502040204020203" pitchFamily="34" charset="0"/>
                <a:ea typeface="Calibri" panose="020F0502020204030204" pitchFamily="34" charset="0"/>
                <a:cs typeface="Segoe UI" panose="020B0502040204020203" pitchFamily="34" charset="0"/>
              </a:rPr>
              <a:t>Course Instructor : Jaspreet Bhatia</a:t>
            </a:r>
            <a:endParaRPr lang="en-IN" sz="2400" kern="100" dirty="0">
              <a:effectLst/>
              <a:latin typeface="Segoe UI" panose="020B0502040204020203" pitchFamily="34" charset="0"/>
              <a:ea typeface="Calibri" panose="020F0502020204030204" pitchFamily="34" charset="0"/>
              <a:cs typeface="Segoe UI" panose="020B0502040204020203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2507313" y="95843"/>
            <a:ext cx="71773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CREDIT CARD FRAUD DETECTION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0631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WORKBENCH AND CUSTOM MODEL TRAINING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D95B50-A30C-9E3E-253E-2085FAAD26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6" y="1413364"/>
            <a:ext cx="9819324" cy="4481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46523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WORKBENCH AND CUSTOM MODEL TRAINING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5641BAF-2AA7-48CB-E0DA-EB7DCF34E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35" y="1394830"/>
            <a:ext cx="10016273" cy="4481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6580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WORKBENCH AND CUSTOM MODEL TRAINING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3A9097-FF50-C881-30BC-819D3816E7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748" y="2161953"/>
            <a:ext cx="9932046" cy="3183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09671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CUSTOM PYTORCH MODEL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Vid3">
            <a:hlinkClick r:id="" action="ppaction://media"/>
            <a:extLst>
              <a:ext uri="{FF2B5EF4-FFF2-40B4-BE49-F238E27FC236}">
                <a16:creationId xmlns:a16="http://schemas.microsoft.com/office/drawing/2014/main" id="{73D6D5B6-7788-385A-7BB3-1492F9AA99C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0447" y="967288"/>
            <a:ext cx="10060085" cy="565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619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17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Part of Vertex AI to create classification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Simply building machine learning models.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Vertex AI Workbench provides managed JupyterLab notebook.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Pytorch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for custom model – simple GRU based model.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tx1"/>
              </a:buClr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tx1"/>
              </a:buClr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88189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AF4B1EA-BF06-E061-17B8-43658AA055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6" y="1413364"/>
            <a:ext cx="9737268" cy="448164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52972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14165F2-5DB0-D738-EACA-716B1B8E22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6" y="1413365"/>
            <a:ext cx="9819321" cy="44816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4376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5E1D13-22B3-2E3D-664D-EB166F8533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5" y="1368452"/>
            <a:ext cx="9728909" cy="41160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99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D1A7C1-1DB4-EFAD-CEB6-7FE7B903C02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6" y="1413366"/>
            <a:ext cx="9846979" cy="4481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271580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251EF7E-3D06-B2AE-B166-C83B2712B3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1240" y="1384657"/>
            <a:ext cx="7785312" cy="45514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7044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INTRODUCTION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Credit card fraud detection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is a collective term for the policies, tools, methodologies, and practices that credit card companies and financial institutions take to combat identity fraud and stop fraudulent transactions.</a:t>
            </a:r>
          </a:p>
          <a:p>
            <a:pPr>
              <a:buClr>
                <a:schemeClr val="tx1"/>
              </a:buClr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Credit card fraud happens when someone steals or uses your credit card or credit card information without your permission.</a:t>
            </a:r>
            <a:endParaRPr lang="en-IN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3604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D40440-FF71-28E2-337F-04C407E9D3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868" y="1449551"/>
            <a:ext cx="8478261" cy="4554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700728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377A15C-D9A5-67F8-1629-CA2B64585CC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575" y="1342354"/>
            <a:ext cx="8225482" cy="48931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61760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5F58B633-2974-B673-5622-C98652CE7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2286" y="1721642"/>
            <a:ext cx="4807425" cy="34147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058550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512912E-09F9-85A5-6709-47D8A9F1106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6" y="1393298"/>
            <a:ext cx="9688605" cy="41735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01187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D530B67-F88C-F9B1-F561-4C6E16020BE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827" y="1393300"/>
            <a:ext cx="9780783" cy="4173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7409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333B6D8A-A799-9C13-7D06-15F0C077AB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5883" y="2045186"/>
            <a:ext cx="8220232" cy="327755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B00B810-80E9-EA71-587D-02F4CF3155A6}"/>
              </a:ext>
            </a:extLst>
          </p:cNvPr>
          <p:cNvSpPr txBox="1"/>
          <p:nvPr/>
        </p:nvSpPr>
        <p:spPr>
          <a:xfrm>
            <a:off x="3936561" y="1482811"/>
            <a:ext cx="4318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>
                <a:latin typeface="Segoe UI" panose="020B0502040204020203" pitchFamily="34" charset="0"/>
                <a:cs typeface="Segoe UI" panose="020B0502040204020203" pitchFamily="34" charset="0"/>
              </a:rPr>
              <a:t>AutoML model gives us a 100% accuracy</a:t>
            </a:r>
          </a:p>
        </p:txBody>
      </p:sp>
    </p:spTree>
    <p:extLst>
      <p:ext uri="{BB962C8B-B14F-4D97-AF65-F5344CB8AC3E}">
        <p14:creationId xmlns:p14="http://schemas.microsoft.com/office/powerpoint/2010/main" val="3048309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TRAINING-AUTOML MODEL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Vid1">
            <a:hlinkClick r:id="" action="ppaction://media"/>
            <a:extLst>
              <a:ext uri="{FF2B5EF4-FFF2-40B4-BE49-F238E27FC236}">
                <a16:creationId xmlns:a16="http://schemas.microsoft.com/office/drawing/2014/main" id="{A76B9B54-C140-1753-D208-6A036CAEE7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76944" y="904893"/>
            <a:ext cx="10254272" cy="5768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260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97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AUTOML MODEL RESULTS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Vid2">
            <a:hlinkClick r:id="" action="ppaction://media"/>
            <a:extLst>
              <a:ext uri="{FF2B5EF4-FFF2-40B4-BE49-F238E27FC236}">
                <a16:creationId xmlns:a16="http://schemas.microsoft.com/office/drawing/2014/main" id="{20204F6E-866A-41C6-7B0C-A66DF1C186A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78676" y="929273"/>
            <a:ext cx="10167589" cy="571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171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6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VERTEX AI-ENDPOINT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To deploy a machine learning model in few clicks.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Select the model from the registry and deploy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55796CC-E23F-C29A-2B8D-D4DAE022D1F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3763" y="2908513"/>
            <a:ext cx="5943600" cy="2740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66005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VERTEX AI - ENDPOINT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1AFC6CB-70C6-4D92-212C-62FDBF5D87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3656" y="1411833"/>
            <a:ext cx="9451212" cy="4305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343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WHY IT IS REQUIRED?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In the recent years, credit card fraud has become the leading source of identity based thefts especially after the recent pandemic.</a:t>
            </a:r>
          </a:p>
          <a:p>
            <a:pPr>
              <a:buClr>
                <a:schemeClr val="tx1"/>
              </a:buClr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is important for the credit card companies to recognize fraudulent transactions so that customers are not charged for items they did not purchase.</a:t>
            </a:r>
            <a:endParaRPr lang="en-IN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72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VERTEX AI - ENDPOINT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C2A5B9-44B1-E39E-DE82-627F79F80A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24" y="1498331"/>
            <a:ext cx="10306897" cy="43055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4677271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VERTEX AI - ENDPOINT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60F2F27-8559-8011-222B-C225C925EA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46" y="1729020"/>
            <a:ext cx="8960506" cy="40724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399314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VERTEX AI - ENDPOINT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6793A0C-741B-5A8F-DE21-092B5A134B4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5746" y="1736939"/>
            <a:ext cx="8960506" cy="40915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4783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FUTURE WORK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We can implement a banking application that utilizes the endpoint to classify each transaction passing through it for fraudulent transactions and prevent fraudulent activity in real time.</a:t>
            </a:r>
          </a:p>
        </p:txBody>
      </p:sp>
    </p:spTree>
    <p:extLst>
      <p:ext uri="{BB962C8B-B14F-4D97-AF65-F5344CB8AC3E}">
        <p14:creationId xmlns:p14="http://schemas.microsoft.com/office/powerpoint/2010/main" val="29756450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CONCLUSION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Cloud Storage buckets, BigQuery and Vertex AI – complete end-to-end ML pipeline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AutoML model performed better than the custom model we built.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And is the recommended way to build machine learning models.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$34 – for the entire pipeline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Cost-effective and efficient in terms of both resources and time taken.</a:t>
            </a:r>
          </a:p>
          <a:p>
            <a:pPr>
              <a:buClr>
                <a:schemeClr val="tx1"/>
              </a:buClr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485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1F5F3BE-72AB-72D7-07B1-99E3C3CFC0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648"/>
            <a:ext cx="12192000" cy="6867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4C81C1A-3E8B-E34B-4449-CF194C2D8F80}"/>
              </a:ext>
            </a:extLst>
          </p:cNvPr>
          <p:cNvSpPr txBox="1"/>
          <p:nvPr/>
        </p:nvSpPr>
        <p:spPr>
          <a:xfrm>
            <a:off x="5489904" y="2828310"/>
            <a:ext cx="12121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Q/A</a:t>
            </a:r>
            <a:endParaRPr lang="en-IN" sz="48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67CEC8-E655-4BFE-41CB-D8996EE147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200" y="5078763"/>
            <a:ext cx="1547324" cy="154732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686A5EB-93EA-873E-EB10-016957B91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421" y="358420"/>
            <a:ext cx="3184748" cy="6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63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9431F9-C7AF-F8B7-0550-53588F1534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9" y="83083"/>
            <a:ext cx="12192000" cy="6912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FB894E-D825-A312-6358-E238BC8AC9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443" y="1377013"/>
            <a:ext cx="1116304" cy="4311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CB340BA-0FD2-7966-D69B-F27F57B4F3F6}"/>
              </a:ext>
            </a:extLst>
          </p:cNvPr>
          <p:cNvSpPr txBox="1"/>
          <p:nvPr/>
        </p:nvSpPr>
        <p:spPr>
          <a:xfrm>
            <a:off x="376558" y="1808160"/>
            <a:ext cx="13040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.csv dataset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827C3F4-F38A-CA8D-3BE7-583DE4DFC5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104" y="1128194"/>
            <a:ext cx="912865" cy="91286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A154493-C2EF-040F-0C7E-70EE89D4C9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024" y="1097775"/>
            <a:ext cx="912865" cy="9128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61FE66D-AA27-D471-9A62-946D13D5A1D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585" y="1158576"/>
            <a:ext cx="892955" cy="89295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F5E0247-0251-6C47-8F8E-2186CFDFE2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8976" y="4275818"/>
            <a:ext cx="1116304" cy="111630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FFEE9482-7CDB-C9CE-D3C1-C0A0F7AA5BD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965" y="3110438"/>
            <a:ext cx="912865" cy="91286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3A3EEFC-C13D-AE42-B7DF-BC14D439A5B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42" y="4219121"/>
            <a:ext cx="912865" cy="91286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88E6989-61CD-2A77-A209-6D3BD075A50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645" y="3183579"/>
            <a:ext cx="888324" cy="88832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4A416637-4242-3A3C-9A7C-9D2AC5BC27C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936" y="5064812"/>
            <a:ext cx="818022" cy="912771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66E9FF3B-B288-14D8-8BC5-8DBB0AAB81B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0365" y="4928615"/>
            <a:ext cx="1520586" cy="97691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5D897637-6E5D-28B1-097B-8B8F404FAFA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520" y="4346468"/>
            <a:ext cx="911652" cy="911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4937549" y="83083"/>
            <a:ext cx="2316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PIPELINE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8D433B4-E1EB-8D7D-4A95-C6EB1154FACB}"/>
              </a:ext>
            </a:extLst>
          </p:cNvPr>
          <p:cNvSpPr txBox="1"/>
          <p:nvPr/>
        </p:nvSpPr>
        <p:spPr>
          <a:xfrm>
            <a:off x="2217916" y="1859281"/>
            <a:ext cx="150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Cloud Storage Bucket</a:t>
            </a:r>
            <a:endParaRPr lang="en-IN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824EEC-C7BE-969E-134A-1EF66F2B86F1}"/>
              </a:ext>
            </a:extLst>
          </p:cNvPr>
          <p:cNvSpPr txBox="1"/>
          <p:nvPr/>
        </p:nvSpPr>
        <p:spPr>
          <a:xfrm>
            <a:off x="4344154" y="1934995"/>
            <a:ext cx="1196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BigQuery Dataset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750F22-6275-01DD-7B24-C265E2BF3CB7}"/>
              </a:ext>
            </a:extLst>
          </p:cNvPr>
          <p:cNvSpPr txBox="1"/>
          <p:nvPr/>
        </p:nvSpPr>
        <p:spPr>
          <a:xfrm>
            <a:off x="5877380" y="2000167"/>
            <a:ext cx="2681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Check data using BigQuery</a:t>
            </a:r>
          </a:p>
          <a:p>
            <a:pPr algn="ctr"/>
            <a:r>
              <a:rPr lang="en-US" dirty="0"/>
              <a:t>SQL query</a:t>
            </a:r>
            <a:endParaRPr lang="en-IN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34929FC-6DF4-E55C-3F6C-EB28C0069286}"/>
              </a:ext>
            </a:extLst>
          </p:cNvPr>
          <p:cNvSpPr txBox="1"/>
          <p:nvPr/>
        </p:nvSpPr>
        <p:spPr>
          <a:xfrm>
            <a:off x="97867" y="5002842"/>
            <a:ext cx="18614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BigQuery Tabular dataset</a:t>
            </a:r>
            <a:endParaRPr lang="en-IN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7F6C6A9-5CB5-5C8E-4E16-5BADAC51B23E}"/>
              </a:ext>
            </a:extLst>
          </p:cNvPr>
          <p:cNvSpPr txBox="1"/>
          <p:nvPr/>
        </p:nvSpPr>
        <p:spPr>
          <a:xfrm>
            <a:off x="2350324" y="4029223"/>
            <a:ext cx="12649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Vertex AI dataset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3BE1506-49C9-38ED-507A-1F7A4D6FED13}"/>
              </a:ext>
            </a:extLst>
          </p:cNvPr>
          <p:cNvSpPr txBox="1"/>
          <p:nvPr/>
        </p:nvSpPr>
        <p:spPr>
          <a:xfrm>
            <a:off x="4344154" y="3981510"/>
            <a:ext cx="15784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Vertex AI AutoML</a:t>
            </a:r>
            <a:endParaRPr lang="en-IN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B11729-9030-428A-6568-D94DDFCA8B72}"/>
              </a:ext>
            </a:extLst>
          </p:cNvPr>
          <p:cNvSpPr txBox="1"/>
          <p:nvPr/>
        </p:nvSpPr>
        <p:spPr>
          <a:xfrm>
            <a:off x="4429024" y="5962733"/>
            <a:ext cx="14208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PyTorch GRU Model</a:t>
            </a:r>
            <a:endParaRPr lang="en-IN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679391-BC8A-CFC2-D2BB-9004FEC463D8}"/>
              </a:ext>
            </a:extLst>
          </p:cNvPr>
          <p:cNvSpPr txBox="1"/>
          <p:nvPr/>
        </p:nvSpPr>
        <p:spPr>
          <a:xfrm>
            <a:off x="2129970" y="5977583"/>
            <a:ext cx="17199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Vertex AI Workbench</a:t>
            </a:r>
            <a:endParaRPr lang="en-IN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70AF17-4114-058F-DFF8-3D0CB3547A4E}"/>
              </a:ext>
            </a:extLst>
          </p:cNvPr>
          <p:cNvSpPr txBox="1"/>
          <p:nvPr/>
        </p:nvSpPr>
        <p:spPr>
          <a:xfrm>
            <a:off x="6529477" y="5305364"/>
            <a:ext cx="1431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Classification Model</a:t>
            </a:r>
            <a:endParaRPr lang="en-IN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D5FD9B-820F-3C47-1259-53F75205E943}"/>
              </a:ext>
            </a:extLst>
          </p:cNvPr>
          <p:cNvSpPr txBox="1"/>
          <p:nvPr/>
        </p:nvSpPr>
        <p:spPr>
          <a:xfrm>
            <a:off x="8446378" y="5305364"/>
            <a:ext cx="21051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Vertex AI Endpoints</a:t>
            </a:r>
          </a:p>
          <a:p>
            <a:pPr algn="ctr"/>
            <a:r>
              <a:rPr lang="en-US" dirty="0"/>
              <a:t>for online prediction</a:t>
            </a:r>
          </a:p>
          <a:p>
            <a:pPr algn="ctr"/>
            <a:r>
              <a:rPr lang="en-US" dirty="0"/>
              <a:t>(Only best model is</a:t>
            </a:r>
          </a:p>
          <a:p>
            <a:pPr algn="ctr"/>
            <a:r>
              <a:rPr lang="en-US" dirty="0"/>
              <a:t>Selected)</a:t>
            </a:r>
            <a:endParaRPr lang="en-IN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02FD9C-0459-42F0-27BE-0CA4958B9169}"/>
              </a:ext>
            </a:extLst>
          </p:cNvPr>
          <p:cNvCxnSpPr/>
          <p:nvPr/>
        </p:nvCxnSpPr>
        <p:spPr>
          <a:xfrm>
            <a:off x="182094" y="2950029"/>
            <a:ext cx="11821886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508E845-7DAC-7DAF-5EDF-E08A9F78CC3E}"/>
              </a:ext>
            </a:extLst>
          </p:cNvPr>
          <p:cNvCxnSpPr>
            <a:cxnSpLocks/>
          </p:cNvCxnSpPr>
          <p:nvPr/>
        </p:nvCxnSpPr>
        <p:spPr>
          <a:xfrm>
            <a:off x="10747752" y="903514"/>
            <a:ext cx="0" cy="4963886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68FE2BF-B6E4-E161-3486-BCC1CEB08ED7}"/>
              </a:ext>
            </a:extLst>
          </p:cNvPr>
          <p:cNvSpPr txBox="1"/>
          <p:nvPr/>
        </p:nvSpPr>
        <p:spPr>
          <a:xfrm>
            <a:off x="11069792" y="1866865"/>
            <a:ext cx="620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</a:t>
            </a:r>
            <a:endParaRPr lang="en-IN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BD625E-5620-B825-798F-0AF86042A8EB}"/>
              </a:ext>
            </a:extLst>
          </p:cNvPr>
          <p:cNvSpPr txBox="1"/>
          <p:nvPr/>
        </p:nvSpPr>
        <p:spPr>
          <a:xfrm>
            <a:off x="10943934" y="3907971"/>
            <a:ext cx="10600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Machine Learning</a:t>
            </a:r>
            <a:endParaRPr lang="en-IN" dirty="0"/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FBB2DEF-563E-578D-613D-F170AA30EE1B}"/>
              </a:ext>
            </a:extLst>
          </p:cNvPr>
          <p:cNvCxnSpPr/>
          <p:nvPr/>
        </p:nvCxnSpPr>
        <p:spPr>
          <a:xfrm>
            <a:off x="1680633" y="1676400"/>
            <a:ext cx="858012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D020E01-7695-4E9E-098C-C0F75ADF6A32}"/>
              </a:ext>
            </a:extLst>
          </p:cNvPr>
          <p:cNvCxnSpPr>
            <a:cxnSpLocks/>
          </p:cNvCxnSpPr>
          <p:nvPr/>
        </p:nvCxnSpPr>
        <p:spPr>
          <a:xfrm>
            <a:off x="3426969" y="1676400"/>
            <a:ext cx="10416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7811A21-7819-766F-D774-6024B5F9C85A}"/>
              </a:ext>
            </a:extLst>
          </p:cNvPr>
          <p:cNvCxnSpPr>
            <a:cxnSpLocks/>
          </p:cNvCxnSpPr>
          <p:nvPr/>
        </p:nvCxnSpPr>
        <p:spPr>
          <a:xfrm>
            <a:off x="5277541" y="1676400"/>
            <a:ext cx="143894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5D430473-CA01-3C15-A25A-7CAC6E20C171}"/>
              </a:ext>
            </a:extLst>
          </p:cNvPr>
          <p:cNvCxnSpPr>
            <a:cxnSpLocks/>
          </p:cNvCxnSpPr>
          <p:nvPr/>
        </p:nvCxnSpPr>
        <p:spPr>
          <a:xfrm flipV="1">
            <a:off x="1395823" y="3916421"/>
            <a:ext cx="1026248" cy="80649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78C7E79-7A89-740E-AA0B-E6CF4983E39D}"/>
              </a:ext>
            </a:extLst>
          </p:cNvPr>
          <p:cNvCxnSpPr>
            <a:cxnSpLocks/>
          </p:cNvCxnSpPr>
          <p:nvPr/>
        </p:nvCxnSpPr>
        <p:spPr>
          <a:xfrm>
            <a:off x="1464012" y="5417279"/>
            <a:ext cx="958059" cy="56030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69A10924-CB65-20BE-2ACD-31DAAD612A9B}"/>
              </a:ext>
            </a:extLst>
          </p:cNvPr>
          <p:cNvCxnSpPr>
            <a:cxnSpLocks/>
          </p:cNvCxnSpPr>
          <p:nvPr/>
        </p:nvCxnSpPr>
        <p:spPr>
          <a:xfrm>
            <a:off x="3543543" y="3680970"/>
            <a:ext cx="10775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60958E8-CC34-3680-9148-63D46293CF9B}"/>
              </a:ext>
            </a:extLst>
          </p:cNvPr>
          <p:cNvCxnSpPr>
            <a:cxnSpLocks/>
          </p:cNvCxnSpPr>
          <p:nvPr/>
        </p:nvCxnSpPr>
        <p:spPr>
          <a:xfrm>
            <a:off x="3543542" y="5521197"/>
            <a:ext cx="107751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DF250AFB-4609-B670-F460-BFB22C614A04}"/>
              </a:ext>
            </a:extLst>
          </p:cNvPr>
          <p:cNvCxnSpPr>
            <a:cxnSpLocks/>
          </p:cNvCxnSpPr>
          <p:nvPr/>
        </p:nvCxnSpPr>
        <p:spPr>
          <a:xfrm flipV="1">
            <a:off x="5582762" y="5258120"/>
            <a:ext cx="1095012" cy="4012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0FABECE-0D3A-01E4-18ED-28C3937AD0F5}"/>
              </a:ext>
            </a:extLst>
          </p:cNvPr>
          <p:cNvCxnSpPr>
            <a:cxnSpLocks/>
          </p:cNvCxnSpPr>
          <p:nvPr/>
        </p:nvCxnSpPr>
        <p:spPr>
          <a:xfrm>
            <a:off x="5540830" y="3800356"/>
            <a:ext cx="1175656" cy="80094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07BAD508-4E14-03E2-478C-309B6AB95A06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7691540" y="4833970"/>
            <a:ext cx="119743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>
            <a:extLst>
              <a:ext uri="{FF2B5EF4-FFF2-40B4-BE49-F238E27FC236}">
                <a16:creationId xmlns:a16="http://schemas.microsoft.com/office/drawing/2014/main" id="{E510AE8A-D599-F9D8-E0C4-76746365889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5058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DATASET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European Cardholders 2023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550,000 records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tx1"/>
              </a:buClr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>
              <a:buClr>
                <a:schemeClr val="tx1"/>
              </a:buClr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Key Features: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id: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 Unique identifier for each transaction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Anonymized features representing various transactions (time, location etc.)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Amount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: The transaction amount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Class : 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Binary label – Fradulent (1) or not (0)</a:t>
            </a:r>
          </a:p>
          <a:p>
            <a:pPr marL="342900" indent="-342900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Balanced Dataset</a:t>
            </a:r>
          </a:p>
        </p:txBody>
      </p:sp>
    </p:spTree>
    <p:extLst>
      <p:ext uri="{BB962C8B-B14F-4D97-AF65-F5344CB8AC3E}">
        <p14:creationId xmlns:p14="http://schemas.microsoft.com/office/powerpoint/2010/main" val="31208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CLOUD STORAGE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21895D6-9653-FB9D-5F39-37D846532248}"/>
              </a:ext>
            </a:extLst>
          </p:cNvPr>
          <p:cNvSpPr txBox="1"/>
          <p:nvPr/>
        </p:nvSpPr>
        <p:spPr>
          <a:xfrm>
            <a:off x="576942" y="1393372"/>
            <a:ext cx="10597243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Google Cloud Storage is a managed service for storing unstructured data.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It is an </a:t>
            </a:r>
            <a:r>
              <a:rPr lang="en-US" sz="2400" b="1" dirty="0">
                <a:latin typeface="Segoe UI" panose="020B0502040204020203" pitchFamily="34" charset="0"/>
                <a:cs typeface="Segoe UI" panose="020B0502040204020203" pitchFamily="34" charset="0"/>
              </a:rPr>
              <a:t>object storage system</a:t>
            </a: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, meaning it stores data as objects rather than files in an hierarchical file system.</a:t>
            </a: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285750" indent="-2857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Segoe UI" panose="020B0502040204020203" pitchFamily="34" charset="0"/>
                <a:cs typeface="Segoe UI" panose="020B0502040204020203" pitchFamily="34" charset="0"/>
              </a:rPr>
              <a:t>We used cloud storage to store the CSV dataset that we collected from Kaggle.</a:t>
            </a:r>
          </a:p>
        </p:txBody>
      </p:sp>
    </p:spTree>
    <p:extLst>
      <p:ext uri="{BB962C8B-B14F-4D97-AF65-F5344CB8AC3E}">
        <p14:creationId xmlns:p14="http://schemas.microsoft.com/office/powerpoint/2010/main" val="1723860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CLOUD STORAGE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03968D2-1EC4-E6C0-31AD-B12E824B7D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1371" y="1536527"/>
            <a:ext cx="5552644" cy="40636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9387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25526DA-88E5-42C3-C37D-AB4C86EDB2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5843"/>
            <a:ext cx="12192000" cy="69124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107616-D4BD-D87E-CA69-EF5955E87E0D}"/>
              </a:ext>
            </a:extLst>
          </p:cNvPr>
          <p:cNvSpPr txBox="1"/>
          <p:nvPr/>
        </p:nvSpPr>
        <p:spPr>
          <a:xfrm>
            <a:off x="1" y="95843"/>
            <a:ext cx="12192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 w="12700" cap="rnd" cmpd="sng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75000"/>
                    <a:lumOff val="25000"/>
                    <a:alpha val="95000"/>
                  </a:schemeClr>
                </a:solidFill>
                <a:latin typeface="Credit Card" panose="02000400000000000000" pitchFamily="2" charset="0"/>
              </a:rPr>
              <a:t>CLOUD STORAGE</a:t>
            </a:r>
            <a:endParaRPr lang="en-IN" sz="3600" dirty="0">
              <a:ln w="12700" cap="rnd" cmpd="sng">
                <a:solidFill>
                  <a:schemeClr val="bg1"/>
                </a:solidFill>
                <a:prstDash val="solid"/>
              </a:ln>
              <a:solidFill>
                <a:schemeClr val="tx1">
                  <a:lumMod val="75000"/>
                  <a:lumOff val="25000"/>
                  <a:alpha val="95000"/>
                </a:schemeClr>
              </a:solidFill>
              <a:latin typeface="Credit Card" panose="020004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64E816-2E34-A57B-CA28-FEEF1679DA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3610" y="5649173"/>
            <a:ext cx="976913" cy="9769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08CB00A-D336-2F27-3C5A-56E1EA841E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56" y="6790729"/>
            <a:ext cx="9684686" cy="1345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CB18906-EA37-AB05-C8E0-062BA80DF6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5062" y="1536527"/>
            <a:ext cx="5521874" cy="41126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539795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</TotalTime>
  <Words>623</Words>
  <Application>Microsoft Office PowerPoint</Application>
  <PresentationFormat>Widescreen</PresentationFormat>
  <Paragraphs>131</Paragraphs>
  <Slides>45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Credit Card</vt:lpstr>
      <vt:lpstr>Calibri Light</vt:lpstr>
      <vt:lpstr>Segoe UI</vt:lpstr>
      <vt:lpstr>Arial</vt:lpstr>
      <vt:lpstr>Wingdings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Logesh Guhan</dc:creator>
  <cp:lastModifiedBy>Logesh Guhan</cp:lastModifiedBy>
  <cp:revision>9</cp:revision>
  <dcterms:created xsi:type="dcterms:W3CDTF">2023-12-01T16:57:58Z</dcterms:created>
  <dcterms:modified xsi:type="dcterms:W3CDTF">2023-12-14T02:43:25Z</dcterms:modified>
</cp:coreProperties>
</file>